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1" r:id="rId4"/>
    <p:sldId id="264" r:id="rId5"/>
    <p:sldId id="265" r:id="rId6"/>
    <p:sldId id="257" r:id="rId7"/>
    <p:sldId id="259" r:id="rId8"/>
    <p:sldId id="262" r:id="rId9"/>
    <p:sldId id="263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8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9EA3E-6292-1346-AABB-5102F30DAEED}" type="datetime1">
              <a:rPr lang="en-US" smtClean="0"/>
              <a:t>11/9/14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2E441-4290-884F-967C-9AB8489C7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1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F50DA-DD88-E24C-9B7C-68B502A44B6D}" type="datetime1">
              <a:rPr lang="en-US" smtClean="0"/>
              <a:t>11/9/14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57811-3A09-D140-8DF4-9DC1955A8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027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7811-3A09-D140-8DF4-9DC1955A89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86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57811-3A09-D140-8DF4-9DC1955A89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C04F-CEB6-1140-98D0-4271DEF3CF9F}" type="datetime1">
              <a:rPr lang="en-US" smtClean="0"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E71D-165E-F542-AB6B-FD065493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9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45A57-99EB-2A40-93CC-AB9BFB66E6EA}" type="datetime1">
              <a:rPr lang="en-US" smtClean="0"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E71D-165E-F542-AB6B-FD065493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47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6D124-2B8C-6D4D-9E75-CBFF509433AA}" type="datetime1">
              <a:rPr lang="en-US" smtClean="0"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E71D-165E-F542-AB6B-FD065493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0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021C0-FD94-F649-8B38-8EE4CBE2E686}" type="datetime1">
              <a:rPr lang="en-US" smtClean="0"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E71D-165E-F542-AB6B-FD065493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1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177F-E9D0-F642-AC9E-18132A43E452}" type="datetime1">
              <a:rPr lang="en-US" smtClean="0"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E71D-165E-F542-AB6B-FD065493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3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3F20-DD44-2542-AC5F-F848CC7228DD}" type="datetime1">
              <a:rPr lang="en-US" smtClean="0"/>
              <a:t>11/9/14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E71D-165E-F542-AB6B-FD065493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4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2697-F762-2842-8058-EF4EFCB913B3}" type="datetime1">
              <a:rPr lang="en-US" smtClean="0"/>
              <a:t>11/9/14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E71D-165E-F542-AB6B-FD065493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5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2946-3F98-9C4F-A1CE-BB54D99877D1}" type="datetime1">
              <a:rPr lang="en-US" smtClean="0"/>
              <a:t>11/9/14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E71D-165E-F542-AB6B-FD065493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8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91193-A253-FF46-8B99-2FB2230466C0}" type="datetime1">
              <a:rPr lang="en-US" smtClean="0"/>
              <a:t>11/9/14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E71D-165E-F542-AB6B-FD065493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3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30EA-8355-8941-838D-749BAB0DEC6D}" type="datetime1">
              <a:rPr lang="en-US" smtClean="0"/>
              <a:t>11/9/14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E71D-165E-F542-AB6B-FD065493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7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767C0-2D89-784E-8E72-E8FFA6539E38}" type="datetime1">
              <a:rPr lang="en-US" smtClean="0"/>
              <a:t>11/9/14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E71D-165E-F542-AB6B-FD065493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7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D3F5-C5CB-AA40-B106-66011451121A}" type="datetime1">
              <a:rPr lang="en-US" smtClean="0"/>
              <a:t>11/9/14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9E71D-165E-F542-AB6B-FD065493F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1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imaeditrice.it/progett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www.nimaeditrice.it/progett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/>
              <a:t>Dal libro di carta all’audio-book </a:t>
            </a:r>
            <a:r>
              <a:rPr lang="it-IT" b="1" dirty="0" smtClean="0">
                <a:solidFill>
                  <a:srgbClr val="FF0000"/>
                </a:solidFill>
              </a:rPr>
              <a:t>a un costo molto contenuto!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NI.MA. </a:t>
            </a:r>
            <a:r>
              <a:rPr lang="en-US" dirty="0" err="1" smtClean="0"/>
              <a:t>Editrice</a:t>
            </a:r>
            <a:endParaRPr lang="en-US" dirty="0" smtClean="0"/>
          </a:p>
          <a:p>
            <a:r>
              <a:rPr lang="en-US" dirty="0" smtClean="0"/>
              <a:t>Alberto Ferrari</a:t>
            </a:r>
          </a:p>
          <a:p>
            <a:r>
              <a:rPr lang="en-US" dirty="0" smtClean="0"/>
              <a:t>Francesco </a:t>
            </a:r>
            <a:r>
              <a:rPr lang="en-US" dirty="0" err="1" smtClean="0"/>
              <a:t>Zavatarelli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E71D-165E-F542-AB6B-FD065493F6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20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Dal libro di carta all’audio-book </a:t>
            </a:r>
            <a:r>
              <a:rPr lang="it-IT" b="1" dirty="0">
                <a:solidFill>
                  <a:srgbClr val="FF0000"/>
                </a:solidFill>
              </a:rPr>
              <a:t>a un costo molto contenuto!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6000" dirty="0" smtClean="0"/>
          </a:p>
          <a:p>
            <a:pPr marL="0" indent="0" algn="ctr">
              <a:buNone/>
            </a:pPr>
            <a:r>
              <a:rPr lang="en-US" sz="7200" dirty="0" smtClean="0"/>
              <a:t>Q&amp;A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E71D-165E-F542-AB6B-FD065493F652}" type="slidenum">
              <a:rPr lang="en-US" sz="2000" b="1" smtClean="0"/>
              <a:t>10</a:t>
            </a:fld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54844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NI.MA. </a:t>
            </a:r>
            <a:r>
              <a:rPr lang="en-US" dirty="0" err="1" smtClean="0"/>
              <a:t>Editrice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Fondata nel 2004</a:t>
            </a:r>
          </a:p>
          <a:p>
            <a:r>
              <a:rPr lang="it-IT" dirty="0" smtClean="0"/>
              <a:t>Ha all’attivo produzione e diffusione di riviste e libri di carattere divulgativo dedicati al tema della salute cardiovascolare. </a:t>
            </a:r>
          </a:p>
          <a:p>
            <a:r>
              <a:rPr lang="it-IT" dirty="0" smtClean="0"/>
              <a:t>L’azienda è iscritta al R.O.C. (Registro Operatori per la Comunicazione) con il numero 13215. L’iscrizione è stata presentata in data 06/07/2004.</a:t>
            </a:r>
          </a:p>
          <a:p>
            <a:r>
              <a:rPr lang="it-IT" dirty="0" smtClean="0"/>
              <a:t>Vedi sito </a:t>
            </a:r>
            <a:r>
              <a:rPr lang="it-IT" u="sng" dirty="0" smtClean="0">
                <a:hlinkClick r:id="rId2"/>
              </a:rPr>
              <a:t>www.nimaeditrice.it/progetto</a:t>
            </a:r>
            <a:r>
              <a:rPr lang="it-IT" dirty="0" smtClean="0"/>
              <a:t>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E71D-165E-F542-AB6B-FD065493F652}" type="slidenum">
              <a:rPr lang="en-US" sz="2000" b="1" smtClean="0"/>
              <a:t>2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6314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Dal libro di carta all’audio-book </a:t>
            </a:r>
            <a:r>
              <a:rPr lang="it-IT" b="1" dirty="0" smtClean="0">
                <a:solidFill>
                  <a:srgbClr val="FF0000"/>
                </a:solidFill>
              </a:rPr>
              <a:t>a un costo molto contenuto!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Il progetto intende proporre la costituzione di una </a:t>
            </a:r>
            <a:r>
              <a:rPr lang="it-IT" b="1" dirty="0" smtClean="0">
                <a:solidFill>
                  <a:srgbClr val="FF0000"/>
                </a:solidFill>
              </a:rPr>
              <a:t>filiera</a:t>
            </a:r>
            <a:r>
              <a:rPr lang="it-IT" dirty="0" smtClean="0"/>
              <a:t> di conversione a bassissimo costo partendo dal libro cartaceo tradizionale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Si parte dal libro in carta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Prodotto finale = e-book + audio-book </a:t>
            </a:r>
          </a:p>
          <a:p>
            <a:pPr lvl="2"/>
            <a:r>
              <a:rPr lang="it-IT" sz="2900" dirty="0" smtClean="0"/>
              <a:t>utilizzabile con i lettori multimediali attualmente in uso (</a:t>
            </a:r>
            <a:r>
              <a:rPr lang="it-IT" sz="2900" dirty="0" err="1" smtClean="0"/>
              <a:t>Kindle</a:t>
            </a:r>
            <a:r>
              <a:rPr lang="it-IT" sz="2900" dirty="0" smtClean="0"/>
              <a:t>, </a:t>
            </a:r>
            <a:r>
              <a:rPr lang="it-IT" sz="2900" dirty="0" err="1" smtClean="0"/>
              <a:t>Kobo</a:t>
            </a:r>
            <a:r>
              <a:rPr lang="it-IT" sz="2900" dirty="0" smtClean="0"/>
              <a:t>, </a:t>
            </a:r>
            <a:r>
              <a:rPr lang="it-IT" sz="2900" dirty="0" err="1" smtClean="0"/>
              <a:t>Fire</a:t>
            </a:r>
            <a:r>
              <a:rPr lang="it-IT" sz="2900" dirty="0" smtClean="0"/>
              <a:t>, ecc.).</a:t>
            </a:r>
            <a:endParaRPr lang="en-US" sz="2900" dirty="0" smtClean="0"/>
          </a:p>
          <a:p>
            <a:pPr lvl="2"/>
            <a:r>
              <a:rPr lang="it-IT" sz="2900" dirty="0" smtClean="0"/>
              <a:t>Il prodotto finale (e-book più audio-book) è il backup del libro in carta e lo sostituisce</a:t>
            </a:r>
          </a:p>
          <a:p>
            <a:pPr lvl="2"/>
            <a:r>
              <a:rPr lang="it-IT" sz="2900" dirty="0" smtClean="0"/>
              <a:t>alla fine del processo </a:t>
            </a:r>
            <a:r>
              <a:rPr lang="it-IT" sz="2900" dirty="0" smtClean="0">
                <a:solidFill>
                  <a:srgbClr val="FF0000"/>
                </a:solidFill>
              </a:rPr>
              <a:t>il libro di carta è distrutto </a:t>
            </a:r>
            <a:r>
              <a:rPr lang="it-IT" sz="2900" dirty="0" smtClean="0"/>
              <a:t>per non incorrere in problemi di diritto d’autore.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“Target </a:t>
            </a:r>
            <a:r>
              <a:rPr lang="it-IT" b="1" dirty="0" err="1" smtClean="0">
                <a:solidFill>
                  <a:srgbClr val="FF0000"/>
                </a:solidFill>
              </a:rPr>
              <a:t>cost</a:t>
            </a:r>
            <a:r>
              <a:rPr lang="it-IT" b="1" dirty="0" smtClean="0">
                <a:solidFill>
                  <a:srgbClr val="FF0000"/>
                </a:solidFill>
              </a:rPr>
              <a:t>”</a:t>
            </a:r>
          </a:p>
          <a:p>
            <a:pPr lvl="2"/>
            <a:r>
              <a:rPr lang="it-IT" sz="2900" b="1" dirty="0" smtClean="0">
                <a:solidFill>
                  <a:srgbClr val="FF0000"/>
                </a:solidFill>
              </a:rPr>
              <a:t>e-book = 1 euro per e-book </a:t>
            </a:r>
            <a:r>
              <a:rPr lang="it-IT" sz="2900" dirty="0" smtClean="0"/>
              <a:t>(libri con un numero di pagine inferiori a 100) </a:t>
            </a:r>
          </a:p>
          <a:p>
            <a:pPr lvl="2"/>
            <a:r>
              <a:rPr lang="it-IT" sz="2900" b="1" dirty="0" smtClean="0">
                <a:solidFill>
                  <a:srgbClr val="FF0000"/>
                </a:solidFill>
              </a:rPr>
              <a:t>audio-book = 3 euro (circa)</a:t>
            </a:r>
          </a:p>
          <a:p>
            <a:pPr lvl="2"/>
            <a:r>
              <a:rPr lang="it-IT" sz="2900" dirty="0" smtClean="0"/>
              <a:t>costo in linea con il mercato</a:t>
            </a:r>
            <a:endParaRPr lang="en-US" sz="29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E71D-165E-F542-AB6B-FD065493F652}" type="slidenum">
              <a:rPr lang="en-US" sz="2000" b="1" smtClean="0"/>
              <a:t>3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9565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Dal libro di carta all’audio-book </a:t>
            </a:r>
            <a:r>
              <a:rPr lang="it-IT" b="1" dirty="0" smtClean="0">
                <a:solidFill>
                  <a:srgbClr val="FF0000"/>
                </a:solidFill>
              </a:rPr>
              <a:t>a un costo molto contenuto!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18" y="2691664"/>
            <a:ext cx="2082616" cy="936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Libro di carta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E71D-165E-F542-AB6B-FD065493F652}" type="slidenum">
              <a:rPr lang="en-US" sz="2000" b="1" smtClean="0"/>
              <a:t>4</a:t>
            </a:fld>
            <a:endParaRPr lang="en-US" sz="2000" b="1"/>
          </a:p>
        </p:txBody>
      </p:sp>
      <p:pic>
        <p:nvPicPr>
          <p:cNvPr id="6" name="Picture 5" descr="lib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" y="3181437"/>
            <a:ext cx="1932352" cy="1449264"/>
          </a:xfrm>
          <a:prstGeom prst="rect">
            <a:avLst/>
          </a:prstGeom>
        </p:spPr>
      </p:pic>
      <p:pic>
        <p:nvPicPr>
          <p:cNvPr id="8" name="Picture 7" descr="2 scansi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6" y="2807212"/>
            <a:ext cx="2096240" cy="2096240"/>
          </a:xfrm>
          <a:prstGeom prst="rect">
            <a:avLst/>
          </a:prstGeom>
        </p:spPr>
      </p:pic>
      <p:pic>
        <p:nvPicPr>
          <p:cNvPr id="9" name="Picture 8" descr="3 O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05" y="3077651"/>
            <a:ext cx="1512795" cy="1345254"/>
          </a:xfrm>
          <a:prstGeom prst="rect">
            <a:avLst/>
          </a:prstGeom>
        </p:spPr>
      </p:pic>
      <p:pic>
        <p:nvPicPr>
          <p:cNvPr id="10" name="Picture 9" descr="4 audio-bo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686" y="2932151"/>
            <a:ext cx="1895313" cy="2100639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6715701" y="3705008"/>
            <a:ext cx="53298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369563" y="3705008"/>
            <a:ext cx="53298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158740" y="3705008"/>
            <a:ext cx="532985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4045057" y="4773839"/>
            <a:ext cx="470353" cy="529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209184" y="4636731"/>
            <a:ext cx="408643" cy="666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126872" y="4754313"/>
            <a:ext cx="2292052" cy="6662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2286947" y="2338920"/>
            <a:ext cx="2082616" cy="936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2000" dirty="0" smtClean="0"/>
              <a:t>Scanner di precisione</a:t>
            </a:r>
            <a:endParaRPr lang="en-US" sz="2000" dirty="0" smtClean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633085" y="2244854"/>
            <a:ext cx="2082616" cy="9365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2000" dirty="0" smtClean="0"/>
              <a:t>Processo OCR (Optical </a:t>
            </a:r>
            <a:r>
              <a:rPr lang="it-IT" sz="2000" dirty="0" err="1" smtClean="0"/>
              <a:t>Character</a:t>
            </a:r>
            <a:r>
              <a:rPr lang="it-IT" sz="2000" dirty="0" smtClean="0"/>
              <a:t> </a:t>
            </a:r>
            <a:r>
              <a:rPr lang="it-IT" sz="2000" dirty="0" err="1" smtClean="0"/>
              <a:t>Recognition</a:t>
            </a:r>
            <a:r>
              <a:rPr lang="it-IT" sz="2000" dirty="0" smtClean="0"/>
              <a:t>)</a:t>
            </a:r>
            <a:endParaRPr lang="en-US" sz="2000" dirty="0" smtClean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7100495" y="1997931"/>
            <a:ext cx="2082616" cy="9365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2000" dirty="0" smtClean="0"/>
              <a:t>Software vocale Amazon per produzione audio</a:t>
            </a:r>
            <a:endParaRPr lang="en-US" sz="2000" dirty="0" smtClean="0"/>
          </a:p>
        </p:txBody>
      </p:sp>
      <p:pic>
        <p:nvPicPr>
          <p:cNvPr id="26" name="Picture 25" descr="6 edd-software-licensi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9" y="4925916"/>
            <a:ext cx="1490928" cy="931830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338405" y="5835475"/>
            <a:ext cx="5893802" cy="906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it-IT" sz="2000" dirty="0" smtClean="0"/>
              <a:t>Software OCR </a:t>
            </a:r>
          </a:p>
          <a:p>
            <a:pPr marL="0" indent="0">
              <a:buFont typeface="Arial"/>
              <a:buNone/>
            </a:pPr>
            <a:r>
              <a:rPr lang="it-IT" sz="2000" dirty="0" smtClean="0"/>
              <a:t>Software Amazon</a:t>
            </a:r>
          </a:p>
          <a:p>
            <a:pPr marL="0" indent="0">
              <a:buFont typeface="Arial"/>
              <a:buNone/>
            </a:pPr>
            <a:r>
              <a:rPr lang="it-IT" sz="2000" dirty="0" smtClean="0"/>
              <a:t>Software di criptazione/marchiatura digitale (da verificare)</a:t>
            </a:r>
            <a:endParaRPr lang="en-US" sz="2000" dirty="0" smtClean="0"/>
          </a:p>
        </p:txBody>
      </p:sp>
      <p:pic>
        <p:nvPicPr>
          <p:cNvPr id="4" name="Picture 3" descr="7 file_ser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924" y="5485895"/>
            <a:ext cx="1083686" cy="1247338"/>
          </a:xfrm>
          <a:prstGeom prst="rect">
            <a:avLst/>
          </a:prstGeom>
        </p:spPr>
      </p:pic>
      <p:pic>
        <p:nvPicPr>
          <p:cNvPr id="11" name="Picture 10" descr="4 quality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081" y="5009274"/>
            <a:ext cx="1208905" cy="1226491"/>
          </a:xfrm>
          <a:prstGeom prst="rect">
            <a:avLst/>
          </a:prstGeom>
        </p:spPr>
      </p:pic>
      <p:sp>
        <p:nvSpPr>
          <p:cNvPr id="21" name="Down Arrow 20"/>
          <p:cNvSpPr/>
          <p:nvPr/>
        </p:nvSpPr>
        <p:spPr>
          <a:xfrm>
            <a:off x="7678548" y="5075786"/>
            <a:ext cx="484632" cy="3630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66945" y="6003033"/>
            <a:ext cx="38146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“Target </a:t>
            </a:r>
            <a:r>
              <a:rPr lang="it-IT" sz="1600" b="1" dirty="0" err="1">
                <a:solidFill>
                  <a:srgbClr val="FF0000"/>
                </a:solidFill>
              </a:rPr>
              <a:t>cost</a:t>
            </a:r>
            <a:r>
              <a:rPr lang="it-IT" sz="1600" b="1" dirty="0" smtClean="0">
                <a:solidFill>
                  <a:srgbClr val="FF0000"/>
                </a:solidFill>
              </a:rPr>
              <a:t>” per e</a:t>
            </a:r>
            <a:r>
              <a:rPr lang="it-IT" sz="1600" b="1" dirty="0">
                <a:solidFill>
                  <a:srgbClr val="FF0000"/>
                </a:solidFill>
              </a:rPr>
              <a:t>-book </a:t>
            </a:r>
            <a:r>
              <a:rPr lang="it-IT" sz="1600" b="1" dirty="0" smtClean="0">
                <a:solidFill>
                  <a:srgbClr val="FF0000"/>
                </a:solidFill>
              </a:rPr>
              <a:t>e audio</a:t>
            </a:r>
            <a:r>
              <a:rPr lang="it-IT" sz="1600" b="1" dirty="0">
                <a:solidFill>
                  <a:srgbClr val="FF0000"/>
                </a:solidFill>
              </a:rPr>
              <a:t>-</a:t>
            </a:r>
            <a:r>
              <a:rPr lang="it-IT" sz="1600" b="1" dirty="0" smtClean="0">
                <a:solidFill>
                  <a:srgbClr val="FF0000"/>
                </a:solidFill>
              </a:rPr>
              <a:t>book</a:t>
            </a:r>
            <a:endParaRPr lang="it-IT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93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Dal libro di carta all’audio-book </a:t>
            </a:r>
            <a:r>
              <a:rPr lang="it-IT" b="1" dirty="0" smtClean="0">
                <a:solidFill>
                  <a:srgbClr val="FF0000"/>
                </a:solidFill>
              </a:rPr>
              <a:t>a un costo molto contenuto!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/>
              <a:t>Come funziona?</a:t>
            </a:r>
          </a:p>
          <a:p>
            <a:r>
              <a:rPr lang="it-IT" dirty="0" smtClean="0"/>
              <a:t>Il </a:t>
            </a:r>
            <a:r>
              <a:rPr lang="it-IT" dirty="0"/>
              <a:t>cliente spedisce il libro in </a:t>
            </a:r>
            <a:r>
              <a:rPr lang="it-IT" dirty="0" smtClean="0"/>
              <a:t>carta e paga il servizio</a:t>
            </a:r>
          </a:p>
          <a:p>
            <a:r>
              <a:rPr lang="it-IT" dirty="0" smtClean="0"/>
              <a:t>Il libro viene trasformato in e-book/audio-book e i file vengono messi in un File Server (</a:t>
            </a:r>
            <a:r>
              <a:rPr lang="it-IT" dirty="0" err="1" smtClean="0"/>
              <a:t>repository</a:t>
            </a:r>
            <a:r>
              <a:rPr lang="it-IT" dirty="0"/>
              <a:t>)</a:t>
            </a:r>
            <a:endParaRPr lang="en-US" dirty="0"/>
          </a:p>
          <a:p>
            <a:r>
              <a:rPr lang="it-IT" dirty="0"/>
              <a:t>Il cliente riceve una coppia </a:t>
            </a:r>
            <a:r>
              <a:rPr lang="it-IT" dirty="0" smtClean="0"/>
              <a:t>utente</a:t>
            </a:r>
            <a:r>
              <a:rPr lang="it-IT" dirty="0"/>
              <a:t>/</a:t>
            </a:r>
            <a:r>
              <a:rPr lang="it-IT" dirty="0" smtClean="0"/>
              <a:t>password (credenziali di accesso) </a:t>
            </a:r>
            <a:r>
              <a:rPr lang="it-IT" dirty="0"/>
              <a:t>per accedere </a:t>
            </a:r>
            <a:r>
              <a:rPr lang="it-IT" dirty="0" smtClean="0"/>
              <a:t>al File Server </a:t>
            </a:r>
          </a:p>
          <a:p>
            <a:r>
              <a:rPr lang="it-IT" dirty="0" smtClean="0"/>
              <a:t>Il cliente può fare download dei suoi file (marchiati)</a:t>
            </a:r>
            <a:endParaRPr lang="it-IT" dirty="0"/>
          </a:p>
          <a:p>
            <a:r>
              <a:rPr lang="it-IT" dirty="0"/>
              <a:t>I file dei due prodotti (e-book e audio-book ) rimangono disponibili sul server per 30 </a:t>
            </a:r>
            <a:r>
              <a:rPr lang="it-IT" dirty="0" smtClean="0"/>
              <a:t>giorni</a:t>
            </a:r>
          </a:p>
          <a:p>
            <a:pPr marL="0" indent="0">
              <a:buNone/>
            </a:pPr>
            <a:r>
              <a:rPr lang="it-IT" dirty="0" smtClean="0"/>
              <a:t>Altra possibilità da esplorare: file sempre disponibili on-line ed iscrizione ad un servizio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E71D-165E-F542-AB6B-FD065493F652}" type="slidenum">
              <a:rPr lang="en-US" sz="2000" b="1" smtClean="0"/>
              <a:t>5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52416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Competizione</a:t>
            </a:r>
            <a:r>
              <a:rPr lang="en-US" dirty="0" smtClean="0"/>
              <a:t> </a:t>
            </a:r>
            <a:r>
              <a:rPr lang="en-US" dirty="0" err="1" smtClean="0"/>
              <a:t>internazionale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Produzione  degli audio-book in modo manuale </a:t>
            </a:r>
          </a:p>
          <a:p>
            <a:pPr lvl="2"/>
            <a:r>
              <a:rPr lang="it-IT" dirty="0" smtClean="0"/>
              <a:t>attraverso la lettura del libro da parte di una persona</a:t>
            </a:r>
          </a:p>
          <a:p>
            <a:pPr lvl="2"/>
            <a:r>
              <a:rPr lang="it-IT" dirty="0" smtClean="0"/>
              <a:t>Soltanto molto recentemente la qualità degli audio-book creati in modo automatico ha raggiunto un livello soddisfacente dal punto di vista qualitativo.</a:t>
            </a:r>
            <a:endParaRPr lang="en-US" dirty="0" smtClean="0"/>
          </a:p>
          <a:p>
            <a:r>
              <a:rPr lang="en-US" dirty="0" smtClean="0"/>
              <a:t>In USA due </a:t>
            </a:r>
            <a:r>
              <a:rPr lang="en-US" dirty="0" err="1" smtClean="0"/>
              <a:t>società</a:t>
            </a:r>
            <a:r>
              <a:rPr lang="en-US" dirty="0" smtClean="0"/>
              <a:t> </a:t>
            </a:r>
            <a:r>
              <a:rPr lang="en-US" dirty="0" err="1" smtClean="0"/>
              <a:t>fanno</a:t>
            </a:r>
            <a:r>
              <a:rPr lang="en-US" dirty="0" smtClean="0"/>
              <a:t> </a:t>
            </a:r>
            <a:r>
              <a:rPr lang="en-US" dirty="0" err="1" smtClean="0"/>
              <a:t>conversione</a:t>
            </a:r>
            <a:r>
              <a:rPr lang="en-US" dirty="0" smtClean="0"/>
              <a:t> da </a:t>
            </a:r>
            <a:r>
              <a:rPr lang="en-US" dirty="0" err="1" smtClean="0"/>
              <a:t>carta</a:t>
            </a:r>
            <a:r>
              <a:rPr lang="en-US" dirty="0" smtClean="0"/>
              <a:t> a e-book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Giappone</a:t>
            </a:r>
            <a:r>
              <a:rPr lang="en-US" dirty="0" smtClean="0"/>
              <a:t> </a:t>
            </a:r>
            <a:r>
              <a:rPr lang="en-US" dirty="0" err="1" smtClean="0"/>
              <a:t>un’altra</a:t>
            </a:r>
            <a:r>
              <a:rPr lang="en-US" dirty="0" smtClean="0"/>
              <a:t> </a:t>
            </a:r>
            <a:r>
              <a:rPr lang="en-US" dirty="0" err="1" smtClean="0"/>
              <a:t>società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occupa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conversione</a:t>
            </a:r>
            <a:r>
              <a:rPr lang="en-US" dirty="0" smtClean="0"/>
              <a:t> da </a:t>
            </a:r>
            <a:r>
              <a:rPr lang="en-US" dirty="0" err="1" smtClean="0"/>
              <a:t>carta</a:t>
            </a:r>
            <a:r>
              <a:rPr lang="en-US" dirty="0" smtClean="0"/>
              <a:t> a e-book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E71D-165E-F542-AB6B-FD065493F652}" type="slidenum">
              <a:rPr lang="en-US" sz="2000" b="1" smtClean="0"/>
              <a:t>6</a:t>
            </a:fld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43860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Innovazione</a:t>
            </a:r>
            <a:r>
              <a:rPr lang="en-US" dirty="0" smtClean="0"/>
              <a:t> e </a:t>
            </a:r>
            <a:r>
              <a:rPr lang="en-US" dirty="0" err="1" smtClean="0"/>
              <a:t>finalità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Innovazione di business</a:t>
            </a:r>
          </a:p>
          <a:p>
            <a:r>
              <a:rPr lang="it-IT" dirty="0" smtClean="0"/>
              <a:t>Utilizzo e integrazione di tecnologie di basso costo</a:t>
            </a:r>
          </a:p>
          <a:p>
            <a:pPr lvl="2"/>
            <a:r>
              <a:rPr lang="it-IT" dirty="0" smtClean="0"/>
              <a:t>Business Plan di progetto</a:t>
            </a:r>
          </a:p>
          <a:p>
            <a:pPr lvl="2"/>
            <a:r>
              <a:rPr lang="it-IT" dirty="0" smtClean="0"/>
              <a:t>Librerie vocali utilizzate da Amazon</a:t>
            </a:r>
          </a:p>
          <a:p>
            <a:r>
              <a:rPr lang="it-IT" dirty="0" smtClean="0"/>
              <a:t>Progetto con </a:t>
            </a:r>
            <a:r>
              <a:rPr lang="it-IT" b="1" dirty="0" smtClean="0">
                <a:solidFill>
                  <a:srgbClr val="FF0000"/>
                </a:solidFill>
              </a:rPr>
              <a:t>finalità sociali </a:t>
            </a:r>
          </a:p>
          <a:p>
            <a:pPr lvl="2"/>
            <a:r>
              <a:rPr lang="it-IT" dirty="0" smtClean="0"/>
              <a:t>i primi beneficiari del prodotto sono le persone ipovedenti e le persone anziane</a:t>
            </a:r>
          </a:p>
          <a:p>
            <a:pPr lvl="2"/>
            <a:r>
              <a:rPr lang="it-IT" dirty="0" smtClean="0"/>
              <a:t>Progetto pilota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E71D-165E-F542-AB6B-FD065493F652}" type="slidenum">
              <a:rPr lang="en-US" sz="2000" b="1" smtClean="0"/>
              <a:t>7</a:t>
            </a:fld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37336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DIRITTO D’AUTORE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Filiera di trasformazione senza problemi di diritto d’autore </a:t>
            </a:r>
          </a:p>
          <a:p>
            <a:r>
              <a:rPr lang="it-IT" dirty="0" smtClean="0"/>
              <a:t>Diritto d’autore regolato da D. </a:t>
            </a:r>
            <a:r>
              <a:rPr lang="it-IT" dirty="0" err="1" smtClean="0"/>
              <a:t>Lgs</a:t>
            </a:r>
            <a:r>
              <a:rPr lang="it-IT" dirty="0" smtClean="0"/>
              <a:t>. 9 aprile 2003 </a:t>
            </a:r>
          </a:p>
          <a:p>
            <a:pPr lvl="2"/>
            <a:r>
              <a:rPr lang="it-IT" dirty="0" smtClean="0"/>
              <a:t>primo comma: “</a:t>
            </a:r>
            <a:r>
              <a:rPr lang="it-IT" i="1" dirty="0" smtClean="0"/>
              <a:t>libera la riproduzione di singole opere o brani di opere per uso personale dei lettori, fatta a mano o con mezzi di riproduzione non idonei a spaccio o diffusione dell’opera nel pubblico</a:t>
            </a:r>
            <a:r>
              <a:rPr lang="it-IT" dirty="0" smtClean="0"/>
              <a:t>“. </a:t>
            </a:r>
          </a:p>
          <a:p>
            <a:pPr lvl="1">
              <a:buFont typeface="Arial"/>
              <a:buChar char="•"/>
            </a:pPr>
            <a:r>
              <a:rPr lang="it-IT" b="1" dirty="0" smtClean="0"/>
              <a:t>Il</a:t>
            </a:r>
            <a:r>
              <a:rPr lang="it-IT" dirty="0" smtClean="0"/>
              <a:t> progetto prevede </a:t>
            </a:r>
          </a:p>
          <a:p>
            <a:pPr lvl="2"/>
            <a:r>
              <a:rPr lang="it-IT" dirty="0" smtClean="0"/>
              <a:t>la </a:t>
            </a:r>
            <a:r>
              <a:rPr lang="it-IT" b="1" dirty="0" smtClean="0">
                <a:solidFill>
                  <a:srgbClr val="FF0000"/>
                </a:solidFill>
              </a:rPr>
              <a:t>distruzione della copia cartacea </a:t>
            </a:r>
            <a:r>
              <a:rPr lang="it-IT" dirty="0" smtClean="0"/>
              <a:t>e la sua </a:t>
            </a:r>
            <a:r>
              <a:rPr lang="it-IT" b="1" dirty="0" smtClean="0">
                <a:solidFill>
                  <a:srgbClr val="FF0000"/>
                </a:solidFill>
              </a:rPr>
              <a:t>sostituzione</a:t>
            </a:r>
            <a:r>
              <a:rPr lang="it-IT" dirty="0" smtClean="0"/>
              <a:t> con un e-book / audio-book</a:t>
            </a:r>
          </a:p>
          <a:p>
            <a:pPr lvl="2"/>
            <a:r>
              <a:rPr lang="it-IT" b="1" dirty="0" smtClean="0">
                <a:solidFill>
                  <a:srgbClr val="FF0000"/>
                </a:solidFill>
              </a:rPr>
              <a:t>la copia digitale viene marchiata digitalmente </a:t>
            </a:r>
            <a:r>
              <a:rPr lang="it-IT" dirty="0" smtClean="0"/>
              <a:t>per garantirne la non trasferibilità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E71D-165E-F542-AB6B-FD065493F652}" type="slidenum">
              <a:rPr lang="en-US" sz="2000" b="1" smtClean="0"/>
              <a:t>8</a:t>
            </a:fld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375582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09 at 6.03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95" y="1531512"/>
            <a:ext cx="4975088" cy="5326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Dal libro di carta all’audio-book </a:t>
            </a:r>
            <a:r>
              <a:rPr lang="it-IT" b="1" dirty="0">
                <a:solidFill>
                  <a:srgbClr val="FF0000"/>
                </a:solidFill>
              </a:rPr>
              <a:t>a un costo molto contenuto!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Esempio di file </a:t>
            </a:r>
            <a:r>
              <a:rPr lang="it-IT" dirty="0" err="1" smtClean="0"/>
              <a:t>audio</a:t>
            </a:r>
            <a:r>
              <a:rPr lang="it-IT" u="sng" dirty="0" err="1" smtClean="0">
                <a:hlinkClick r:id="rId3"/>
              </a:rPr>
              <a:t>www.nimaeditrice.it</a:t>
            </a:r>
            <a:r>
              <a:rPr lang="it-IT" u="sng" dirty="0">
                <a:hlinkClick r:id="rId3"/>
              </a:rPr>
              <a:t>/progetto</a:t>
            </a:r>
            <a:r>
              <a:rPr lang="it-IT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E71D-165E-F542-AB6B-FD065493F652}" type="slidenum">
              <a:rPr lang="en-US" sz="2000" b="1" smtClean="0"/>
              <a:t>9</a:t>
            </a:fld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12925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654</Words>
  <Application>Microsoft Macintosh PowerPoint</Application>
  <PresentationFormat>On-screen Show (4:3)</PresentationFormat>
  <Paragraphs>75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Dal libro di carta all’audio-book a un costo molto contenuto!</vt:lpstr>
      <vt:lpstr>NI.MA. Editrice</vt:lpstr>
      <vt:lpstr>Dal libro di carta all’audio-book a un costo molto contenuto!</vt:lpstr>
      <vt:lpstr>Dal libro di carta all’audio-book a un costo molto contenuto!</vt:lpstr>
      <vt:lpstr>Dal libro di carta all’audio-book a un costo molto contenuto!</vt:lpstr>
      <vt:lpstr>Competizione internazionale</vt:lpstr>
      <vt:lpstr>Innovazione e finalità</vt:lpstr>
      <vt:lpstr>DIRITTO D’AUTORE</vt:lpstr>
      <vt:lpstr>Dal libro di carta all’audio-book a un costo molto contenuto!</vt:lpstr>
      <vt:lpstr>Dal libro di carta all’audio-book a un costo molto contenuto!</vt:lpstr>
    </vt:vector>
  </TitlesOfParts>
  <Company>UNIMI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 libro di carta all’audio-book a un costo molto contenuto!</dc:title>
  <dc:creator>Francesco</dc:creator>
  <cp:lastModifiedBy>Francesco</cp:lastModifiedBy>
  <cp:revision>26</cp:revision>
  <dcterms:created xsi:type="dcterms:W3CDTF">2014-11-04T14:47:48Z</dcterms:created>
  <dcterms:modified xsi:type="dcterms:W3CDTF">2014-11-09T17:08:13Z</dcterms:modified>
</cp:coreProperties>
</file>